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315" r:id="rId3"/>
    <p:sldId id="302" r:id="rId4"/>
    <p:sldId id="363" r:id="rId5"/>
    <p:sldId id="371" r:id="rId6"/>
    <p:sldId id="364" r:id="rId7"/>
    <p:sldId id="366" r:id="rId8"/>
    <p:sldId id="367" r:id="rId9"/>
    <p:sldId id="368" r:id="rId10"/>
    <p:sldId id="369" r:id="rId11"/>
    <p:sldId id="3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mond Hoogeveen" initials="RH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0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1683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84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815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68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32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5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7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5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9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3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6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3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3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6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6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www.youtube.com/watch?v=yIJS6zXWcSE" TargetMode="Externa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Mens en Maatschappij	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293899"/>
          </a:xfrm>
        </p:spPr>
        <p:txBody>
          <a:bodyPr>
            <a:normAutofit lnSpcReduction="10000"/>
          </a:bodyPr>
          <a:lstStyle/>
          <a:p>
            <a:r>
              <a:rPr lang="nl-NL" sz="2800" dirty="0" smtClean="0">
                <a:solidFill>
                  <a:schemeClr val="tx1"/>
                </a:solidFill>
              </a:rPr>
              <a:t>Cursus 5.2 : Monniken en Ridders</a:t>
            </a:r>
          </a:p>
          <a:p>
            <a:r>
              <a:rPr lang="nl-NL" dirty="0" smtClean="0"/>
              <a:t>1 KB</a:t>
            </a:r>
          </a:p>
          <a:p>
            <a:r>
              <a:rPr lang="nl-NL" dirty="0" smtClean="0"/>
              <a:t>                   Lesweek </a:t>
            </a:r>
            <a:r>
              <a:rPr lang="nl-NL" dirty="0"/>
              <a:t>1</a:t>
            </a:r>
            <a:endParaRPr lang="nl-NL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2627290" y="5378565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Handboek blz. 55</a:t>
            </a:r>
            <a:endParaRPr lang="nl-NL" sz="2400" u="sng" dirty="0"/>
          </a:p>
        </p:txBody>
      </p:sp>
      <p:pic>
        <p:nvPicPr>
          <p:cNvPr id="1026" name="Picture 2" descr="https://cdn2.iconfinder.com/data/icons/windows-8-metro-style/128/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42" y="5243981"/>
            <a:ext cx="730831" cy="73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2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Geestelijken</a:t>
            </a:r>
            <a:br>
              <a:rPr lang="nl-NL" dirty="0" smtClean="0"/>
            </a:b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545465"/>
            <a:ext cx="6637866" cy="4848321"/>
          </a:xfrm>
        </p:spPr>
        <p:txBody>
          <a:bodyPr>
            <a:normAutofit/>
          </a:bodyPr>
          <a:lstStyle/>
          <a:p>
            <a:r>
              <a:rPr lang="nl-NL" sz="2200" dirty="0">
                <a:latin typeface="Candara" panose="020E0502030303020204" pitchFamily="34" charset="0"/>
              </a:rPr>
              <a:t>Karel wilde al de mensen in zijn rijk </a:t>
            </a:r>
            <a:r>
              <a:rPr lang="nl-NL" sz="2200" b="1" dirty="0">
                <a:latin typeface="Candara" panose="020E0502030303020204" pitchFamily="34" charset="0"/>
              </a:rPr>
              <a:t>christelijk</a:t>
            </a:r>
            <a:r>
              <a:rPr lang="nl-NL" sz="2200" dirty="0">
                <a:latin typeface="Candara" panose="020E0502030303020204" pitchFamily="34" charset="0"/>
              </a:rPr>
              <a:t> maken.</a:t>
            </a:r>
          </a:p>
          <a:p>
            <a:r>
              <a:rPr lang="nl-NL" sz="2200" dirty="0">
                <a:latin typeface="Candara" panose="020E0502030303020204" pitchFamily="34" charset="0"/>
              </a:rPr>
              <a:t>Hij was door de </a:t>
            </a:r>
            <a:r>
              <a:rPr lang="nl-NL" sz="2200" b="1" dirty="0">
                <a:latin typeface="Candara" panose="020E0502030303020204" pitchFamily="34" charset="0"/>
              </a:rPr>
              <a:t>paus</a:t>
            </a:r>
            <a:r>
              <a:rPr lang="nl-NL" sz="2200" dirty="0">
                <a:latin typeface="Candara" panose="020E0502030303020204" pitchFamily="34" charset="0"/>
              </a:rPr>
              <a:t> </a:t>
            </a:r>
            <a:r>
              <a:rPr lang="nl-NL" sz="2200" dirty="0" smtClean="0">
                <a:latin typeface="Candara" panose="020E0502030303020204" pitchFamily="34" charset="0"/>
              </a:rPr>
              <a:t>(leider van de kerk) benoemt </a:t>
            </a:r>
            <a:r>
              <a:rPr lang="nl-NL" sz="2200" dirty="0">
                <a:latin typeface="Candara" panose="020E0502030303020204" pitchFamily="34" charset="0"/>
              </a:rPr>
              <a:t>en daardoor zouden veel christenen ook naar hem luisteren.</a:t>
            </a:r>
          </a:p>
          <a:p>
            <a:r>
              <a:rPr lang="nl-NL" sz="2200" dirty="0">
                <a:latin typeface="Candara" panose="020E0502030303020204" pitchFamily="34" charset="0"/>
              </a:rPr>
              <a:t>Hij had daarvoor </a:t>
            </a:r>
            <a:r>
              <a:rPr lang="nl-NL" sz="2200" b="1" dirty="0">
                <a:latin typeface="Candara" panose="020E0502030303020204" pitchFamily="34" charset="0"/>
              </a:rPr>
              <a:t>geestelijken</a:t>
            </a:r>
            <a:r>
              <a:rPr lang="nl-NL" sz="2200" dirty="0">
                <a:latin typeface="Candara" panose="020E0502030303020204" pitchFamily="34" charset="0"/>
              </a:rPr>
              <a:t> zoals Willibrord nodig.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365876" y="399048"/>
            <a:ext cx="161775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accent1"/>
                </a:solidFill>
              </a:rPr>
              <a:t>500 – 1000</a:t>
            </a:r>
            <a:endParaRPr lang="nl-NL" sz="24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s-media-cache-ak0.pinimg.com/564x/fb/82/f4/fb82f4551313b7555d5576094cb8fc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719" y="202571"/>
            <a:ext cx="1316283" cy="131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7601680" y="1577977"/>
            <a:ext cx="3528392" cy="481580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 smtClean="0">
                <a:solidFill>
                  <a:schemeClr val="bg1"/>
                </a:solidFill>
              </a:rPr>
              <a:t>Soorten Geestelijken: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1. </a:t>
            </a:r>
            <a:r>
              <a:rPr lang="nl-NL" b="1" dirty="0" smtClean="0">
                <a:solidFill>
                  <a:schemeClr val="bg1"/>
                </a:solidFill>
              </a:rPr>
              <a:t>Priesters:</a:t>
            </a:r>
            <a:r>
              <a:rPr lang="nl-NL" dirty="0" smtClean="0">
                <a:solidFill>
                  <a:schemeClr val="bg1"/>
                </a:solidFill>
              </a:rPr>
              <a:t> Leiding over de kerk in dorpen en steden. Zij gaven preken.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2. </a:t>
            </a:r>
            <a:r>
              <a:rPr lang="nl-NL" b="1" dirty="0" smtClean="0">
                <a:solidFill>
                  <a:schemeClr val="bg1"/>
                </a:solidFill>
              </a:rPr>
              <a:t>Monniken en nonnen:</a:t>
            </a:r>
            <a:r>
              <a:rPr lang="nl-NL" dirty="0" smtClean="0">
                <a:solidFill>
                  <a:schemeClr val="bg1"/>
                </a:solidFill>
              </a:rPr>
              <a:t> Leefden afgezonderd in kloosters. Vulden hun dag met bidden en werken (boeken overschrijven)</a:t>
            </a:r>
          </a:p>
        </p:txBody>
      </p:sp>
      <p:pic>
        <p:nvPicPr>
          <p:cNvPr id="10" name="Picture 2" descr="http://cdt14.media.tourinsoft.eu/upload/Mont-St-Michel-Dieter-Bas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52738" cy="742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1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Heren en Horigen</a:t>
            </a:r>
            <a:br>
              <a:rPr lang="nl-NL" dirty="0" smtClean="0"/>
            </a:b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545465"/>
            <a:ext cx="8840153" cy="4848321"/>
          </a:xfrm>
        </p:spPr>
        <p:txBody>
          <a:bodyPr>
            <a:normAutofit/>
          </a:bodyPr>
          <a:lstStyle/>
          <a:p>
            <a:r>
              <a:rPr lang="nl-NL" sz="2200" dirty="0">
                <a:latin typeface="Candara" panose="020E0502030303020204" pitchFamily="34" charset="0"/>
              </a:rPr>
              <a:t>Meesten mensen waren in deze tijd boer en werkten op het land om eten te </a:t>
            </a:r>
            <a:r>
              <a:rPr lang="nl-NL" sz="2200" dirty="0" smtClean="0">
                <a:latin typeface="Candara" panose="020E0502030303020204" pitchFamily="34" charset="0"/>
              </a:rPr>
              <a:t>maken en </a:t>
            </a:r>
            <a:r>
              <a:rPr lang="nl-NL" sz="2200" dirty="0">
                <a:latin typeface="Candara" panose="020E0502030303020204" pitchFamily="34" charset="0"/>
              </a:rPr>
              <a:t>om te kunnen overleven.</a:t>
            </a:r>
          </a:p>
          <a:p>
            <a:r>
              <a:rPr lang="nl-NL" sz="2200" dirty="0">
                <a:latin typeface="Candara" panose="020E0502030303020204" pitchFamily="34" charset="0"/>
              </a:rPr>
              <a:t>Boeren werkten op een stuk land waar de </a:t>
            </a:r>
            <a:r>
              <a:rPr lang="nl-NL" sz="2200" b="1" dirty="0" smtClean="0">
                <a:latin typeface="Candara" panose="020E0502030303020204" pitchFamily="34" charset="0"/>
              </a:rPr>
              <a:t>heer (bijv. een graaf)</a:t>
            </a:r>
            <a:r>
              <a:rPr lang="nl-NL" sz="2200" dirty="0" smtClean="0">
                <a:latin typeface="Candara" panose="020E0502030303020204" pitchFamily="34" charset="0"/>
              </a:rPr>
              <a:t> </a:t>
            </a:r>
            <a:r>
              <a:rPr lang="nl-NL" sz="2200" dirty="0">
                <a:latin typeface="Candara" panose="020E0502030303020204" pitchFamily="34" charset="0"/>
              </a:rPr>
              <a:t>de baas over was.</a:t>
            </a:r>
          </a:p>
          <a:p>
            <a:r>
              <a:rPr lang="nl-NL" sz="2200" dirty="0">
                <a:latin typeface="Candara" panose="020E0502030303020204" pitchFamily="34" charset="0"/>
              </a:rPr>
              <a:t>Deze boeren noem je ook wel </a:t>
            </a:r>
            <a:r>
              <a:rPr lang="nl-NL" sz="2200" b="1" dirty="0">
                <a:latin typeface="Candara" panose="020E0502030303020204" pitchFamily="34" charset="0"/>
              </a:rPr>
              <a:t>horigen</a:t>
            </a:r>
            <a:r>
              <a:rPr lang="nl-NL" sz="2200" dirty="0">
                <a:latin typeface="Candara" panose="020E0502030303020204" pitchFamily="34" charset="0"/>
              </a:rPr>
              <a:t>. Zij ‘hoorden’ bij het stuk land van de heer en mochten dit dan ook niet verlaten.</a:t>
            </a:r>
          </a:p>
          <a:p>
            <a:r>
              <a:rPr lang="nl-NL" sz="2200" dirty="0">
                <a:latin typeface="Candara" panose="020E0502030303020204" pitchFamily="34" charset="0"/>
              </a:rPr>
              <a:t>Een deel van wat zij op het land produceerden moesten zij afstaan aan de heer en zij moesten allerlei klusjes voor hem doen. </a:t>
            </a:r>
          </a:p>
          <a:p>
            <a:r>
              <a:rPr lang="nl-NL" sz="2200" dirty="0">
                <a:latin typeface="Candara" panose="020E0502030303020204" pitchFamily="34" charset="0"/>
              </a:rPr>
              <a:t>In ruil daarvoor kregen zij </a:t>
            </a:r>
            <a:r>
              <a:rPr lang="nl-NL" sz="2200" b="1" dirty="0">
                <a:latin typeface="Candara" panose="020E0502030303020204" pitchFamily="34" charset="0"/>
              </a:rPr>
              <a:t>bescherming van de </a:t>
            </a:r>
            <a:r>
              <a:rPr lang="nl-NL" sz="2200" b="1" dirty="0" smtClean="0">
                <a:latin typeface="Candara" panose="020E0502030303020204" pitchFamily="34" charset="0"/>
              </a:rPr>
              <a:t>heer.</a:t>
            </a:r>
            <a:endParaRPr lang="nl-NL" sz="2200" b="1" dirty="0">
              <a:latin typeface="Candara" panose="020E0502030303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365876" y="399048"/>
            <a:ext cx="161775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accent1"/>
                </a:solidFill>
              </a:rPr>
              <a:t>500 – 1000</a:t>
            </a:r>
            <a:endParaRPr lang="nl-NL" sz="24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s-media-cache-ak0.pinimg.com/564x/fb/82/f4/fb82f4551313b7555d5576094cb8fc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719" y="202571"/>
            <a:ext cx="1316283" cy="131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677332" y="5234152"/>
            <a:ext cx="10205316" cy="1282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2" descr="http://icons.iconarchive.com/icons/icons8/windows-8/512/Messaging-Question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14" y="5480358"/>
            <a:ext cx="732269" cy="73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1523983" y="5390659"/>
            <a:ext cx="77406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Candara" panose="020E0502030303020204" pitchFamily="34" charset="0"/>
              </a:rPr>
              <a:t>Een heer kan heel veel zijn: een ridder, rijke boer, graaf maar het is wel iemand die door de koning is benoemd.</a:t>
            </a:r>
          </a:p>
          <a:p>
            <a:endParaRPr lang="nl-NL" sz="2400" b="1" dirty="0">
              <a:latin typeface="Candara" panose="020E0502030303020204" pitchFamily="34" charset="0"/>
            </a:endParaRPr>
          </a:p>
          <a:p>
            <a:endParaRPr lang="nl-NL" sz="2400" b="1" dirty="0" smtClean="0">
              <a:latin typeface="Candara" panose="020E0502030303020204" pitchFamily="34" charset="0"/>
            </a:endParaRPr>
          </a:p>
          <a:p>
            <a:endParaRPr lang="nl-NL" sz="2400" b="1" dirty="0">
              <a:latin typeface="Candara" panose="020E0502030303020204" pitchFamily="34" charset="0"/>
            </a:endParaRPr>
          </a:p>
        </p:txBody>
      </p:sp>
      <p:pic>
        <p:nvPicPr>
          <p:cNvPr id="14" name="Picture 2" descr="http://middeleeuwen.areinders.nl/assets/images/Horigen_aan_het_werk_jpg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3" y="-25203"/>
            <a:ext cx="10664585" cy="669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demoschool.timerime.com/users/18122/media/horigen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37380" cy="666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97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6215" y="2160589"/>
            <a:ext cx="10792496" cy="3880773"/>
          </a:xfrm>
        </p:spPr>
        <p:txBody>
          <a:bodyPr>
            <a:normAutofit/>
          </a:bodyPr>
          <a:lstStyle/>
          <a:p>
            <a:r>
              <a:rPr lang="nl-NL" sz="2400" b="1" dirty="0" smtClean="0"/>
              <a:t>Vertraagde Week P4 :   </a:t>
            </a:r>
            <a:r>
              <a:rPr lang="nl-NL" sz="2400" dirty="0" smtClean="0"/>
              <a:t>Cursus </a:t>
            </a:r>
            <a:r>
              <a:rPr lang="nl-NL" sz="2400" dirty="0"/>
              <a:t>5.2 – Monniken en </a:t>
            </a:r>
            <a:r>
              <a:rPr lang="nl-NL" sz="2400" dirty="0" smtClean="0"/>
              <a:t>Ridders</a:t>
            </a:r>
            <a:endParaRPr lang="nl-NL" sz="2400" b="1" dirty="0" smtClean="0"/>
          </a:p>
          <a:p>
            <a:r>
              <a:rPr lang="nl-NL" sz="2400" b="1" dirty="0" smtClean="0"/>
              <a:t>Lesweek 1, P5:	</a:t>
            </a:r>
            <a:r>
              <a:rPr lang="nl-NL" sz="2400" dirty="0" smtClean="0"/>
              <a:t>	</a:t>
            </a:r>
            <a:r>
              <a:rPr lang="nl-NL" sz="2400" dirty="0"/>
              <a:t> </a:t>
            </a:r>
            <a:r>
              <a:rPr lang="nl-NL" sz="2400" dirty="0" smtClean="0"/>
              <a:t>    Cursus </a:t>
            </a:r>
            <a:r>
              <a:rPr lang="nl-NL" sz="2400" dirty="0" smtClean="0"/>
              <a:t>5.2 </a:t>
            </a:r>
            <a:r>
              <a:rPr lang="nl-NL" sz="2400" dirty="0"/>
              <a:t>– </a:t>
            </a:r>
            <a:r>
              <a:rPr lang="nl-NL" sz="2400" dirty="0" smtClean="0"/>
              <a:t>Monniken en Ridders</a:t>
            </a:r>
            <a:endParaRPr lang="nl-NL" sz="2400" dirty="0" smtClean="0"/>
          </a:p>
          <a:p>
            <a:r>
              <a:rPr lang="nl-NL" sz="2400" b="1" dirty="0" smtClean="0"/>
              <a:t>Lesweek 2, P5:</a:t>
            </a:r>
            <a:r>
              <a:rPr lang="nl-NL" sz="2400" dirty="0" smtClean="0"/>
              <a:t>			</a:t>
            </a:r>
            <a:r>
              <a:rPr lang="nl-NL" sz="2400" dirty="0"/>
              <a:t>Cursus 5.3 – Ontstaan van de Arabische Wereld</a:t>
            </a:r>
          </a:p>
          <a:p>
            <a:r>
              <a:rPr lang="nl-NL" sz="2400" b="1" dirty="0" smtClean="0"/>
              <a:t>Lesweek </a:t>
            </a:r>
            <a:r>
              <a:rPr lang="nl-NL" sz="2400" b="1" dirty="0" smtClean="0"/>
              <a:t>3, P5:</a:t>
            </a:r>
            <a:r>
              <a:rPr lang="nl-NL" sz="2400" dirty="0" smtClean="0"/>
              <a:t>			</a:t>
            </a:r>
            <a:r>
              <a:rPr lang="nl-NL" sz="2400" dirty="0"/>
              <a:t>Cursus 5.2 – 5.3 - Kruistochten</a:t>
            </a:r>
          </a:p>
          <a:p>
            <a:r>
              <a:rPr lang="nl-NL" sz="2400" b="1" dirty="0" smtClean="0"/>
              <a:t>Lesweek </a:t>
            </a:r>
            <a:r>
              <a:rPr lang="nl-NL" sz="2400" b="1" dirty="0" smtClean="0"/>
              <a:t>4, P5:</a:t>
            </a:r>
            <a:r>
              <a:rPr lang="nl-NL" sz="2400" dirty="0" smtClean="0"/>
              <a:t>			</a:t>
            </a:r>
            <a:r>
              <a:rPr lang="nl-NL" sz="2400" dirty="0"/>
              <a:t>Cursus 5.2 – 5.3 - Kruistochten</a:t>
            </a:r>
          </a:p>
          <a:p>
            <a:r>
              <a:rPr lang="nl-NL" sz="2400" b="1" dirty="0" smtClean="0"/>
              <a:t>Lesweek </a:t>
            </a:r>
            <a:r>
              <a:rPr lang="nl-NL" sz="2400" b="1" dirty="0" smtClean="0"/>
              <a:t>5, P5: </a:t>
            </a:r>
            <a:r>
              <a:rPr lang="nl-NL" sz="2400" dirty="0" smtClean="0"/>
              <a:t>			</a:t>
            </a:r>
            <a:r>
              <a:rPr lang="nl-NL" sz="2400" dirty="0"/>
              <a:t>Toets 5.1 – 5.4</a:t>
            </a:r>
          </a:p>
          <a:p>
            <a:r>
              <a:rPr lang="nl-NL" sz="2400" b="1" dirty="0" smtClean="0"/>
              <a:t>Vertraagde </a:t>
            </a:r>
            <a:r>
              <a:rPr lang="nl-NL" sz="2400" b="1" dirty="0" smtClean="0"/>
              <a:t>Week P5:    </a:t>
            </a:r>
            <a:r>
              <a:rPr lang="nl-NL" sz="2400" dirty="0" smtClean="0"/>
              <a:t>Uitloopweek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8004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Deze les:</a:t>
            </a:r>
            <a:br>
              <a:rPr lang="nl-NL" dirty="0" smtClean="0"/>
            </a:b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545465"/>
            <a:ext cx="9368187" cy="4495897"/>
          </a:xfrm>
        </p:spPr>
        <p:txBody>
          <a:bodyPr>
            <a:normAutofit/>
          </a:bodyPr>
          <a:lstStyle/>
          <a:p>
            <a:r>
              <a:rPr lang="nl-NL" sz="2200" dirty="0" smtClean="0">
                <a:latin typeface="Candara" panose="020E0502030303020204" pitchFamily="34" charset="0"/>
              </a:rPr>
              <a:t>Ik </a:t>
            </a:r>
            <a:r>
              <a:rPr lang="nl-NL" sz="2200" dirty="0">
                <a:latin typeface="Candara" panose="020E0502030303020204" pitchFamily="34" charset="0"/>
              </a:rPr>
              <a:t>kan in eigen woorden uitleggen hoe </a:t>
            </a:r>
            <a:r>
              <a:rPr lang="nl-NL" sz="2200" b="1" dirty="0">
                <a:latin typeface="Candara" panose="020E0502030303020204" pitchFamily="34" charset="0"/>
              </a:rPr>
              <a:t>Karel de Grote </a:t>
            </a:r>
            <a:r>
              <a:rPr lang="nl-NL" sz="2200" dirty="0">
                <a:latin typeface="Candara" panose="020E0502030303020204" pitchFamily="34" charset="0"/>
              </a:rPr>
              <a:t>zijn rijk bestuurde en gebruik daarbij het woord </a:t>
            </a:r>
            <a:r>
              <a:rPr lang="nl-NL" sz="2200" b="1" dirty="0">
                <a:latin typeface="Candara" panose="020E0502030303020204" pitchFamily="34" charset="0"/>
              </a:rPr>
              <a:t>graafschappen</a:t>
            </a:r>
            <a:r>
              <a:rPr lang="nl-NL" sz="2200" dirty="0">
                <a:latin typeface="Candara" panose="020E0502030303020204" pitchFamily="34" charset="0"/>
              </a:rPr>
              <a:t>.</a:t>
            </a:r>
          </a:p>
          <a:p>
            <a:r>
              <a:rPr lang="nl-NL" sz="2200" dirty="0" smtClean="0">
                <a:latin typeface="Candara" panose="020E0502030303020204" pitchFamily="34" charset="0"/>
              </a:rPr>
              <a:t>Ik </a:t>
            </a:r>
            <a:r>
              <a:rPr lang="nl-NL" sz="2200" dirty="0">
                <a:latin typeface="Candara" panose="020E0502030303020204" pitchFamily="34" charset="0"/>
              </a:rPr>
              <a:t>kan uitleggen waarom Karel de Grote </a:t>
            </a:r>
            <a:r>
              <a:rPr lang="nl-NL" sz="2200" b="1" dirty="0">
                <a:latin typeface="Candara" panose="020E0502030303020204" pitchFamily="34" charset="0"/>
              </a:rPr>
              <a:t>geestelijken</a:t>
            </a:r>
            <a:r>
              <a:rPr lang="nl-NL" sz="2200" dirty="0">
                <a:latin typeface="Candara" panose="020E0502030303020204" pitchFamily="34" charset="0"/>
              </a:rPr>
              <a:t> nodig had. </a:t>
            </a:r>
          </a:p>
          <a:p>
            <a:r>
              <a:rPr lang="nl-NL" sz="2200" dirty="0" smtClean="0">
                <a:latin typeface="Candara" panose="020E0502030303020204" pitchFamily="34" charset="0"/>
              </a:rPr>
              <a:t>Ik </a:t>
            </a:r>
            <a:r>
              <a:rPr lang="nl-NL" sz="2200" dirty="0">
                <a:latin typeface="Candara" panose="020E0502030303020204" pitchFamily="34" charset="0"/>
              </a:rPr>
              <a:t>kan uitleggen wat het verschil is tussen een </a:t>
            </a:r>
            <a:r>
              <a:rPr lang="nl-NL" sz="2200" b="1" dirty="0">
                <a:latin typeface="Candara" panose="020E0502030303020204" pitchFamily="34" charset="0"/>
              </a:rPr>
              <a:t>priester</a:t>
            </a:r>
            <a:r>
              <a:rPr lang="nl-NL" sz="2200" dirty="0">
                <a:latin typeface="Candara" panose="020E0502030303020204" pitchFamily="34" charset="0"/>
              </a:rPr>
              <a:t> en een </a:t>
            </a:r>
            <a:r>
              <a:rPr lang="nl-NL" sz="2200" b="1" dirty="0">
                <a:latin typeface="Candara" panose="020E0502030303020204" pitchFamily="34" charset="0"/>
              </a:rPr>
              <a:t>monnik/non</a:t>
            </a:r>
            <a:r>
              <a:rPr lang="nl-NL" sz="2200" dirty="0">
                <a:latin typeface="Candara" panose="020E0502030303020204" pitchFamily="34" charset="0"/>
              </a:rPr>
              <a:t>.</a:t>
            </a:r>
          </a:p>
          <a:p>
            <a:r>
              <a:rPr lang="nl-NL" sz="2200" dirty="0" smtClean="0">
                <a:latin typeface="Candara" panose="020E0502030303020204" pitchFamily="34" charset="0"/>
              </a:rPr>
              <a:t>Ik </a:t>
            </a:r>
            <a:r>
              <a:rPr lang="nl-NL" sz="2200" dirty="0">
                <a:latin typeface="Candara" panose="020E0502030303020204" pitchFamily="34" charset="0"/>
              </a:rPr>
              <a:t>kan in eigen woorden uitleggen waarom </a:t>
            </a:r>
            <a:r>
              <a:rPr lang="nl-NL" sz="2200" b="1" dirty="0">
                <a:latin typeface="Candara" panose="020E0502030303020204" pitchFamily="34" charset="0"/>
              </a:rPr>
              <a:t>heren</a:t>
            </a:r>
            <a:r>
              <a:rPr lang="nl-NL" sz="2200" dirty="0">
                <a:latin typeface="Candara" panose="020E0502030303020204" pitchFamily="34" charset="0"/>
              </a:rPr>
              <a:t> en </a:t>
            </a:r>
            <a:r>
              <a:rPr lang="nl-NL" sz="2200" b="1" dirty="0">
                <a:latin typeface="Candara" panose="020E0502030303020204" pitchFamily="34" charset="0"/>
              </a:rPr>
              <a:t>horigen</a:t>
            </a:r>
            <a:r>
              <a:rPr lang="nl-NL" sz="2200" dirty="0">
                <a:latin typeface="Candara" panose="020E0502030303020204" pitchFamily="34" charset="0"/>
              </a:rPr>
              <a:t> elkaar nodig hadden.</a:t>
            </a:r>
          </a:p>
          <a:p>
            <a:r>
              <a:rPr lang="nl-NL" sz="2200" dirty="0" smtClean="0">
                <a:latin typeface="Candara" panose="020E0502030303020204" pitchFamily="34" charset="0"/>
              </a:rPr>
              <a:t>Je leert de volgende begrippen:</a:t>
            </a:r>
            <a:br>
              <a:rPr lang="nl-NL" sz="2200" dirty="0" smtClean="0">
                <a:latin typeface="Candara" panose="020E0502030303020204" pitchFamily="34" charset="0"/>
              </a:rPr>
            </a:br>
            <a:r>
              <a:rPr lang="nl-NL" sz="2200" dirty="0" smtClean="0">
                <a:latin typeface="Candara" panose="020E0502030303020204" pitchFamily="34" charset="0"/>
              </a:rPr>
              <a:t>			</a:t>
            </a:r>
            <a:r>
              <a:rPr lang="nl-NL" sz="2200" b="1" dirty="0" smtClean="0">
                <a:latin typeface="Candara" panose="020E0502030303020204" pitchFamily="34" charset="0"/>
              </a:rPr>
              <a:t>Heren, horige, geestelijke, monnik, priester, graafschap, graven </a:t>
            </a:r>
            <a:r>
              <a:rPr lang="nl-NL" sz="2200" dirty="0" smtClean="0">
                <a:latin typeface="Candara" panose="020E0502030303020204" pitchFamily="34" charset="0"/>
              </a:rPr>
              <a:t>en kan deze in eigen woorden uitleggen.</a:t>
            </a:r>
            <a:endParaRPr lang="nl-NL" sz="2200" b="1" dirty="0" smtClean="0">
              <a:latin typeface="Candara" panose="020E0502030303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365876" y="399048"/>
            <a:ext cx="161775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accent1"/>
                </a:solidFill>
              </a:rPr>
              <a:t>500 – 1000</a:t>
            </a:r>
            <a:endParaRPr lang="nl-NL" sz="24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s-media-cache-ak0.pinimg.com/564x/fb/82/f4/fb82f4551313b7555d5576094cb8fc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719" y="202571"/>
            <a:ext cx="1316283" cy="131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Einde van de Romeinen</a:t>
            </a:r>
            <a:br>
              <a:rPr lang="nl-NL" dirty="0" smtClean="0"/>
            </a:br>
            <a:endParaRPr lang="nl-NL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9365876" y="399048"/>
            <a:ext cx="161775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accent1"/>
                </a:solidFill>
              </a:rPr>
              <a:t>500 – 1000</a:t>
            </a:r>
            <a:endParaRPr lang="nl-NL" sz="24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s-media-cache-ak0.pinimg.com/564x/fb/82/f4/fb82f4551313b7555d5576094cb8fc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719" y="202571"/>
            <a:ext cx="1316283" cy="131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545465"/>
            <a:ext cx="5570760" cy="4984124"/>
          </a:xfrm>
        </p:spPr>
        <p:txBody>
          <a:bodyPr>
            <a:normAutofit/>
          </a:bodyPr>
          <a:lstStyle/>
          <a:p>
            <a:r>
              <a:rPr lang="nl-NL" sz="2200" dirty="0" smtClean="0">
                <a:latin typeface="Candara" panose="020E0502030303020204" pitchFamily="34" charset="0"/>
              </a:rPr>
              <a:t>Het Romeinse Rijk valt rond 500 na Christus uiteen. </a:t>
            </a:r>
          </a:p>
          <a:p>
            <a:r>
              <a:rPr lang="nl-NL" sz="2200" b="1" dirty="0" smtClean="0">
                <a:latin typeface="Candara" panose="020E0502030303020204" pitchFamily="34" charset="0"/>
              </a:rPr>
              <a:t>Door wie?</a:t>
            </a:r>
            <a:r>
              <a:rPr lang="nl-NL" sz="2200" dirty="0" smtClean="0">
                <a:latin typeface="Candara" panose="020E0502030303020204" pitchFamily="34" charset="0"/>
              </a:rPr>
              <a:t> De Romeinen worden verslagen door allerlei </a:t>
            </a:r>
            <a:r>
              <a:rPr lang="nl-NL" sz="2200" b="1" dirty="0" smtClean="0">
                <a:latin typeface="Candara" panose="020E0502030303020204" pitchFamily="34" charset="0"/>
              </a:rPr>
              <a:t>Germaanse Stammen (zoals de Galliërs uit </a:t>
            </a:r>
            <a:r>
              <a:rPr lang="nl-NL" sz="2200" b="1" dirty="0" err="1" smtClean="0">
                <a:latin typeface="Candara" panose="020E0502030303020204" pitchFamily="34" charset="0"/>
              </a:rPr>
              <a:t>Asterix</a:t>
            </a:r>
            <a:r>
              <a:rPr lang="nl-NL" sz="2200" b="1" dirty="0" smtClean="0">
                <a:latin typeface="Candara" panose="020E0502030303020204" pitchFamily="34" charset="0"/>
              </a:rPr>
              <a:t> en </a:t>
            </a:r>
            <a:r>
              <a:rPr lang="nl-NL" sz="2200" b="1" dirty="0" err="1" smtClean="0">
                <a:latin typeface="Candara" panose="020E0502030303020204" pitchFamily="34" charset="0"/>
              </a:rPr>
              <a:t>Obelix</a:t>
            </a:r>
            <a:r>
              <a:rPr lang="nl-NL" sz="2200" b="1" dirty="0" smtClean="0">
                <a:latin typeface="Candara" panose="020E0502030303020204" pitchFamily="34" charset="0"/>
              </a:rPr>
              <a:t>.)</a:t>
            </a:r>
          </a:p>
          <a:p>
            <a:r>
              <a:rPr lang="nl-NL" sz="2200" b="1" dirty="0" smtClean="0">
                <a:latin typeface="Candara" panose="020E0502030303020204" pitchFamily="34" charset="0"/>
              </a:rPr>
              <a:t>Waarom? </a:t>
            </a:r>
            <a:r>
              <a:rPr lang="nl-NL" sz="2200" dirty="0" smtClean="0">
                <a:latin typeface="Candara" panose="020E0502030303020204" pitchFamily="34" charset="0"/>
              </a:rPr>
              <a:t>Het rijk is te groot geworden en de Romeinen hebben veel ruzie onder elkaar.</a:t>
            </a:r>
          </a:p>
          <a:p>
            <a:r>
              <a:rPr lang="nl-NL" sz="2200" b="1" dirty="0" smtClean="0">
                <a:latin typeface="Candara" panose="020E0502030303020204" pitchFamily="34" charset="0"/>
              </a:rPr>
              <a:t>Gevolg? </a:t>
            </a:r>
            <a:r>
              <a:rPr lang="nl-NL" sz="2200" dirty="0" smtClean="0">
                <a:latin typeface="Candara" panose="020E0502030303020204" pitchFamily="34" charset="0"/>
              </a:rPr>
              <a:t>Er blijven veel stammen over in Europa met eigen gebiedjes en weinig grote steden. </a:t>
            </a:r>
          </a:p>
        </p:txBody>
      </p:sp>
      <p:pic>
        <p:nvPicPr>
          <p:cNvPr id="9218" name="Picture 2" descr="http://www.ancient.eu/uploads/images/display-3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70" y="1751526"/>
            <a:ext cx="2869189" cy="510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8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Tijdvak 3 : Monniken en Ridders</a:t>
            </a:r>
            <a:br>
              <a:rPr lang="nl-NL" dirty="0" smtClean="0"/>
            </a:br>
            <a:endParaRPr lang="nl-NL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9365876" y="399048"/>
            <a:ext cx="161775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accent1"/>
                </a:solidFill>
              </a:rPr>
              <a:t>500 – 1000</a:t>
            </a:r>
            <a:endParaRPr lang="nl-NL" sz="24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s-media-cache-ak0.pinimg.com/564x/fb/82/f4/fb82f4551313b7555d5576094cb8fc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719" y="202571"/>
            <a:ext cx="1316283" cy="131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threeships.timerime.com/users/18104/media/monnik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976" y="2125460"/>
            <a:ext cx="3016541" cy="370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image.issuu.com/120716085914-edf1388784e44492b471c4abca007f27/jpg/page_1_thumb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518854"/>
            <a:ext cx="3771725" cy="532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9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Karel de Grote</a:t>
            </a:r>
            <a:endParaRPr lang="nl-NL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9365876" y="399048"/>
            <a:ext cx="161775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accent1"/>
                </a:solidFill>
              </a:rPr>
              <a:t>500 – 1000</a:t>
            </a:r>
            <a:endParaRPr lang="nl-NL" sz="24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s-media-cache-ak0.pinimg.com/564x/fb/82/f4/fb82f4551313b7555d5576094cb8fc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719" y="202571"/>
            <a:ext cx="1316283" cy="131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nsichtkaarten - Aken - Karel de Grote (schoolplaa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62" y="1270000"/>
            <a:ext cx="7810262" cy="551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nsichtkaarten - Aken - Karel de Grote (schoolplaa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60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92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Karel de Grote</a:t>
            </a:r>
            <a:br>
              <a:rPr lang="nl-NL" dirty="0" smtClean="0"/>
            </a:b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545465"/>
            <a:ext cx="9368187" cy="4495897"/>
          </a:xfrm>
        </p:spPr>
        <p:txBody>
          <a:bodyPr>
            <a:normAutofit/>
          </a:bodyPr>
          <a:lstStyle/>
          <a:p>
            <a:r>
              <a:rPr lang="nl-NL" sz="2200" dirty="0">
                <a:latin typeface="Candara" panose="020E0502030303020204" pitchFamily="34" charset="0"/>
              </a:rPr>
              <a:t>Het Romeinse Rijk bestond niet meer. </a:t>
            </a:r>
          </a:p>
          <a:p>
            <a:r>
              <a:rPr lang="nl-NL" sz="2200" dirty="0">
                <a:latin typeface="Candara" panose="020E0502030303020204" pitchFamily="34" charset="0"/>
              </a:rPr>
              <a:t>Europa bestond uit allerlei kleine gebieden die door de </a:t>
            </a:r>
            <a:r>
              <a:rPr lang="nl-NL" sz="2200" b="1" dirty="0">
                <a:latin typeface="Candara" panose="020E0502030303020204" pitchFamily="34" charset="0"/>
              </a:rPr>
              <a:t>Franse Koningen </a:t>
            </a:r>
            <a:r>
              <a:rPr lang="nl-NL" sz="2200" dirty="0">
                <a:latin typeface="Candara" panose="020E0502030303020204" pitchFamily="34" charset="0"/>
              </a:rPr>
              <a:t>veroverd werden.</a:t>
            </a:r>
          </a:p>
          <a:p>
            <a:r>
              <a:rPr lang="nl-NL" sz="2200" b="1" dirty="0">
                <a:latin typeface="Candara" panose="020E0502030303020204" pitchFamily="34" charset="0"/>
              </a:rPr>
              <a:t>Karel de Grote </a:t>
            </a:r>
            <a:r>
              <a:rPr lang="nl-NL" sz="2200" dirty="0">
                <a:latin typeface="Candara" panose="020E0502030303020204" pitchFamily="34" charset="0"/>
              </a:rPr>
              <a:t>kwam aan het hoofd van dit rijk te staan.</a:t>
            </a:r>
          </a:p>
          <a:p>
            <a:r>
              <a:rPr lang="nl-NL" sz="2200" dirty="0">
                <a:latin typeface="Candara" panose="020E0502030303020204" pitchFamily="34" charset="0"/>
              </a:rPr>
              <a:t>Machtig rijk met </a:t>
            </a:r>
            <a:r>
              <a:rPr lang="nl-NL" sz="2200" b="1" dirty="0">
                <a:latin typeface="Candara" panose="020E0502030303020204" pitchFamily="34" charset="0"/>
              </a:rPr>
              <a:t>dezelfde wetten en regels</a:t>
            </a:r>
            <a:r>
              <a:rPr lang="nl-NL" sz="22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365876" y="399048"/>
            <a:ext cx="161775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accent1"/>
                </a:solidFill>
              </a:rPr>
              <a:t>500 – 1000</a:t>
            </a:r>
            <a:endParaRPr lang="nl-NL" sz="24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s-media-cache-ak0.pinimg.com/564x/fb/82/f4/fb82f4551313b7555d5576094cb8fc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719" y="202571"/>
            <a:ext cx="1316283" cy="131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docukit.nl/inhoud/NEW116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4" y="582681"/>
            <a:ext cx="7515351" cy="62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Karel de Grote</a:t>
            </a:r>
            <a:br>
              <a:rPr lang="nl-NL" dirty="0" smtClean="0"/>
            </a:b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545465"/>
            <a:ext cx="9368187" cy="4495897"/>
          </a:xfrm>
        </p:spPr>
        <p:txBody>
          <a:bodyPr>
            <a:normAutofit/>
          </a:bodyPr>
          <a:lstStyle/>
          <a:p>
            <a:r>
              <a:rPr lang="nl-NL" sz="2200" dirty="0" smtClean="0">
                <a:latin typeface="Candara" panose="020E0502030303020204" pitchFamily="34" charset="0"/>
              </a:rPr>
              <a:t>Karel liet </a:t>
            </a:r>
            <a:r>
              <a:rPr lang="nl-NL" sz="2200" dirty="0">
                <a:latin typeface="Candara" panose="020E0502030303020204" pitchFamily="34" charset="0"/>
              </a:rPr>
              <a:t>zich net zoals de Romeinen tot keizer kronen.</a:t>
            </a:r>
          </a:p>
          <a:p>
            <a:r>
              <a:rPr lang="nl-NL" sz="2200" dirty="0">
                <a:latin typeface="Candara" panose="020E0502030303020204" pitchFamily="34" charset="0"/>
              </a:rPr>
              <a:t>Het rijk was te groot om alleen te besturen -&gt; Verdeelde zijn rijk in </a:t>
            </a:r>
            <a:r>
              <a:rPr lang="nl-NL" sz="2200" b="1" dirty="0">
                <a:latin typeface="Candara" panose="020E0502030303020204" pitchFamily="34" charset="0"/>
              </a:rPr>
              <a:t>graafschappen</a:t>
            </a:r>
            <a:r>
              <a:rPr lang="nl-NL" sz="2200" dirty="0" smtClean="0">
                <a:latin typeface="Candara" panose="020E0502030303020204" pitchFamily="34" charset="0"/>
              </a:rPr>
              <a:t>. Bestuurd door </a:t>
            </a:r>
            <a:r>
              <a:rPr lang="nl-NL" sz="2200" b="1" dirty="0" smtClean="0">
                <a:latin typeface="Candara" panose="020E0502030303020204" pitchFamily="34" charset="0"/>
              </a:rPr>
              <a:t>graven</a:t>
            </a:r>
            <a:r>
              <a:rPr lang="nl-NL" sz="2200" dirty="0" smtClean="0">
                <a:latin typeface="Candara" panose="020E0502030303020204" pitchFamily="34" charset="0"/>
              </a:rPr>
              <a:t>.</a:t>
            </a:r>
          </a:p>
          <a:p>
            <a:endParaRPr lang="nl-NL" sz="2200" dirty="0">
              <a:latin typeface="Candara" panose="020E0502030303020204" pitchFamily="34" charset="0"/>
            </a:endParaRPr>
          </a:p>
          <a:p>
            <a:r>
              <a:rPr lang="nl-NL" sz="2200" dirty="0" smtClean="0">
                <a:latin typeface="Candara" panose="020E0502030303020204" pitchFamily="34" charset="0"/>
              </a:rPr>
              <a:t>Deze </a:t>
            </a:r>
            <a:r>
              <a:rPr lang="nl-NL" sz="2200" dirty="0">
                <a:latin typeface="Candara" panose="020E0502030303020204" pitchFamily="34" charset="0"/>
              </a:rPr>
              <a:t>groep mensen noem je ook wel de </a:t>
            </a:r>
            <a:r>
              <a:rPr lang="nl-NL" sz="2200" b="1" dirty="0">
                <a:latin typeface="Candara" panose="020E0502030303020204" pitchFamily="34" charset="0"/>
              </a:rPr>
              <a:t>adel</a:t>
            </a:r>
            <a:r>
              <a:rPr lang="nl-NL" sz="2200" dirty="0" smtClean="0">
                <a:latin typeface="Candara" panose="020E0502030303020204" pitchFamily="34" charset="0"/>
              </a:rPr>
              <a:t>.</a:t>
            </a:r>
          </a:p>
          <a:p>
            <a:endParaRPr lang="nl-NL" sz="2200" dirty="0">
              <a:latin typeface="Candara" panose="020E0502030303020204" pitchFamily="34" charset="0"/>
            </a:endParaRPr>
          </a:p>
          <a:p>
            <a:r>
              <a:rPr lang="nl-NL" sz="2200" b="1" dirty="0">
                <a:latin typeface="Candara" panose="020E0502030303020204" pitchFamily="34" charset="0"/>
              </a:rPr>
              <a:t>De graven </a:t>
            </a:r>
            <a:r>
              <a:rPr lang="nl-NL" sz="2200" dirty="0">
                <a:latin typeface="Candara" panose="020E0502030303020204" pitchFamily="34" charset="0"/>
              </a:rPr>
              <a:t>moesten:</a:t>
            </a:r>
          </a:p>
          <a:p>
            <a:r>
              <a:rPr lang="nl-NL" sz="2200" dirty="0">
                <a:latin typeface="Candara" panose="020E0502030303020204" pitchFamily="34" charset="0"/>
              </a:rPr>
              <a:t>1. Aan hem trouw zweren.</a:t>
            </a:r>
          </a:p>
          <a:p>
            <a:r>
              <a:rPr lang="nl-NL" sz="2200" dirty="0">
                <a:latin typeface="Candara" panose="020E0502030303020204" pitchFamily="34" charset="0"/>
              </a:rPr>
              <a:t>2. Raad geven.</a:t>
            </a:r>
          </a:p>
          <a:p>
            <a:r>
              <a:rPr lang="nl-NL" sz="2200" dirty="0">
                <a:latin typeface="Candara" panose="020E0502030303020204" pitchFamily="34" charset="0"/>
              </a:rPr>
              <a:t>3. Soldaten leveren.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365876" y="399048"/>
            <a:ext cx="161775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accent1"/>
                </a:solidFill>
              </a:rPr>
              <a:t>500 – 1000</a:t>
            </a:r>
            <a:endParaRPr lang="nl-NL" sz="24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s-media-cache-ak0.pinimg.com/564x/fb/82/f4/fb82f4551313b7555d5576094cb8fc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719" y="202571"/>
            <a:ext cx="1316283" cy="131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174" y="2615152"/>
            <a:ext cx="3151453" cy="400649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220367" y="6252318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Valkhof in Nijmegen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5856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Willibrord</a:t>
            </a:r>
            <a:br>
              <a:rPr lang="nl-NL" dirty="0" smtClean="0"/>
            </a:b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545465"/>
            <a:ext cx="9368187" cy="4495897"/>
          </a:xfrm>
        </p:spPr>
        <p:txBody>
          <a:bodyPr>
            <a:normAutofit/>
          </a:bodyPr>
          <a:lstStyle/>
          <a:p>
            <a:r>
              <a:rPr lang="nl-NL" sz="2200" dirty="0">
                <a:latin typeface="Candara" panose="020E0502030303020204" pitchFamily="34" charset="0"/>
              </a:rPr>
              <a:t>Rond het jaar 700 waren er nog veel </a:t>
            </a:r>
            <a:r>
              <a:rPr lang="nl-NL" sz="2200" b="1" dirty="0">
                <a:latin typeface="Candara" panose="020E0502030303020204" pitchFamily="34" charset="0"/>
              </a:rPr>
              <a:t>Germaanse</a:t>
            </a:r>
            <a:r>
              <a:rPr lang="nl-NL" sz="2200" dirty="0">
                <a:latin typeface="Candara" panose="020E0502030303020204" pitchFamily="34" charset="0"/>
              </a:rPr>
              <a:t> stammen in Nederland: </a:t>
            </a:r>
            <a:r>
              <a:rPr lang="nl-NL" sz="2200" b="1" dirty="0">
                <a:latin typeface="Candara" panose="020E0502030303020204" pitchFamily="34" charset="0"/>
              </a:rPr>
              <a:t>Bataven en Friezen</a:t>
            </a:r>
            <a:r>
              <a:rPr lang="nl-NL" sz="2200" dirty="0">
                <a:latin typeface="Candara" panose="020E0502030303020204" pitchFamily="34" charset="0"/>
              </a:rPr>
              <a:t>.</a:t>
            </a:r>
          </a:p>
          <a:p>
            <a:r>
              <a:rPr lang="nl-NL" sz="2200" dirty="0">
                <a:latin typeface="Candara" panose="020E0502030303020204" pitchFamily="34" charset="0"/>
              </a:rPr>
              <a:t>Veel mensen waren dan ook niet </a:t>
            </a:r>
            <a:r>
              <a:rPr lang="nl-NL" sz="2200" b="1" dirty="0">
                <a:latin typeface="Candara" panose="020E0502030303020204" pitchFamily="34" charset="0"/>
              </a:rPr>
              <a:t>christelijk</a:t>
            </a:r>
            <a:r>
              <a:rPr lang="nl-NL" sz="2200" dirty="0">
                <a:latin typeface="Candara" panose="020E0502030303020204" pitchFamily="34" charset="0"/>
              </a:rPr>
              <a:t> en geloofden in verschillende </a:t>
            </a:r>
            <a:r>
              <a:rPr lang="nl-NL" sz="2200" dirty="0" smtClean="0">
                <a:latin typeface="Candara" panose="020E0502030303020204" pitchFamily="34" charset="0"/>
              </a:rPr>
              <a:t>goden (net als de Romeinen). </a:t>
            </a:r>
            <a:endParaRPr lang="nl-NL" sz="2200" dirty="0">
              <a:latin typeface="Candara" panose="020E0502030303020204" pitchFamily="34" charset="0"/>
            </a:endParaRPr>
          </a:p>
          <a:p>
            <a:r>
              <a:rPr lang="nl-NL" sz="2200" dirty="0">
                <a:latin typeface="Candara" panose="020E0502030303020204" pitchFamily="34" charset="0"/>
              </a:rPr>
              <a:t>Hij bekeerde veel </a:t>
            </a:r>
            <a:r>
              <a:rPr lang="nl-NL" sz="2200" b="1" dirty="0">
                <a:latin typeface="Candara" panose="020E0502030303020204" pitchFamily="34" charset="0"/>
              </a:rPr>
              <a:t>Germanen</a:t>
            </a:r>
            <a:r>
              <a:rPr lang="nl-NL" sz="2200" dirty="0">
                <a:latin typeface="Candara" panose="020E0502030303020204" pitchFamily="34" charset="0"/>
              </a:rPr>
              <a:t> tot het </a:t>
            </a:r>
            <a:r>
              <a:rPr lang="nl-NL" sz="2200" b="1" dirty="0">
                <a:latin typeface="Candara" panose="020E0502030303020204" pitchFamily="34" charset="0"/>
              </a:rPr>
              <a:t>christendom</a:t>
            </a:r>
            <a:r>
              <a:rPr lang="nl-NL" sz="2200" dirty="0">
                <a:latin typeface="Candara" panose="020E0502030303020204" pitchFamily="34" charset="0"/>
              </a:rPr>
              <a:t>.</a:t>
            </a:r>
          </a:p>
          <a:p>
            <a:r>
              <a:rPr lang="nl-NL" sz="2200" dirty="0">
                <a:latin typeface="Candara" panose="020E0502030303020204" pitchFamily="34" charset="0"/>
              </a:rPr>
              <a:t>Heeft de eerste christelijke kerk in Nederland laten bouwen.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365876" y="399048"/>
            <a:ext cx="161775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accent1"/>
                </a:solidFill>
              </a:rPr>
              <a:t>500 – 1000</a:t>
            </a:r>
            <a:endParaRPr lang="nl-NL" sz="24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s-media-cache-ak0.pinimg.com/564x/fb/82/f4/fb82f4551313b7555d5576094cb8fc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719" y="202571"/>
            <a:ext cx="1316283" cy="131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entoen.nu/media/willibr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202571"/>
            <a:ext cx="10264462" cy="738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45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1704</TotalTime>
  <Words>589</Words>
  <Application>Microsoft Office PowerPoint</Application>
  <PresentationFormat>Breedbeeld</PresentationFormat>
  <Paragraphs>72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Candara</vt:lpstr>
      <vt:lpstr>Trebuchet MS</vt:lpstr>
      <vt:lpstr>Wingdings 2</vt:lpstr>
      <vt:lpstr>Wingdings 3</vt:lpstr>
      <vt:lpstr>Facet</vt:lpstr>
      <vt:lpstr>Mens en Maatschappij </vt:lpstr>
      <vt:lpstr>Planner</vt:lpstr>
      <vt:lpstr>Deze les: </vt:lpstr>
      <vt:lpstr>Einde van de Romeinen </vt:lpstr>
      <vt:lpstr>Tijdvak 3 : Monniken en Ridders </vt:lpstr>
      <vt:lpstr>Karel de Grote</vt:lpstr>
      <vt:lpstr>Karel de Grote </vt:lpstr>
      <vt:lpstr>Karel de Grote </vt:lpstr>
      <vt:lpstr>Willibrord </vt:lpstr>
      <vt:lpstr>Geestelijken </vt:lpstr>
      <vt:lpstr>Heren en Horigen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 en Maatschappij</dc:title>
  <dc:creator>Raymond Hoogeveen</dc:creator>
  <cp:lastModifiedBy>Raymond Hoogeveen</cp:lastModifiedBy>
  <cp:revision>115</cp:revision>
  <dcterms:created xsi:type="dcterms:W3CDTF">2015-08-20T13:34:25Z</dcterms:created>
  <dcterms:modified xsi:type="dcterms:W3CDTF">2018-02-28T16:05:29Z</dcterms:modified>
</cp:coreProperties>
</file>